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TH Sarabun New" panose="020B0500040200020003" pitchFamily="34" charset="-34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3609;&#3635;&#3648;&#3626;&#3609;&#3629;&#3626;&#3616;&#3634;%20++%20&#3648;&#3614;&#3636;&#3656;&#3617;&#3648;&#3605;&#3636;&#3617;\&#3586;&#3657;&#3629;&#3617;&#3641;&#3621;&#3611;&#3619;&#3632;&#3585;&#3629;&#3610;&#3585;&#3619;&#3634;&#361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9491487200034"/>
          <c:y val="2.5428331875182269E-2"/>
          <c:w val="0.75470508512799972"/>
          <c:h val="0.73577136191309422"/>
        </c:manualLayout>
      </c:layout>
      <c:lineChart>
        <c:grouping val="stacke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แหล่งทุนภายใน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Sheet1!$B$22:$B$27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Sheet1!$C$22:$C$27</c:f>
              <c:numCache>
                <c:formatCode>_(* #,##0.00_);_(* \(#,##0.00\);_(* "-"??_);_(@_)</c:formatCode>
                <c:ptCount val="6"/>
                <c:pt idx="0">
                  <c:v>956530</c:v>
                </c:pt>
                <c:pt idx="1">
                  <c:v>0</c:v>
                </c:pt>
                <c:pt idx="2">
                  <c:v>758500</c:v>
                </c:pt>
                <c:pt idx="3">
                  <c:v>1276090</c:v>
                </c:pt>
                <c:pt idx="4">
                  <c:v>1005000</c:v>
                </c:pt>
                <c:pt idx="5">
                  <c:v>956000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C-4FD0-A5EA-CF557453BFE8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แหล่งทุนภายนอก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3.74154028902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8C-4FD0-A5EA-CF557453B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Sheet1!$B$22:$B$27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Sheet1!$D$22:$D$27</c:f>
              <c:numCache>
                <c:formatCode>_(* #,##0.00_);_(* \(#,##0.00\);_(* "-"??_);_(@_)</c:formatCode>
                <c:ptCount val="6"/>
                <c:pt idx="0">
                  <c:v>3301574</c:v>
                </c:pt>
                <c:pt idx="1">
                  <c:v>1116700</c:v>
                </c:pt>
                <c:pt idx="2">
                  <c:v>6914801.75</c:v>
                </c:pt>
                <c:pt idx="3">
                  <c:v>1725521</c:v>
                </c:pt>
                <c:pt idx="4">
                  <c:v>3140624</c:v>
                </c:pt>
                <c:pt idx="5">
                  <c:v>3683000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8C-4FD0-A5EA-CF557453B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389551"/>
        <c:axId val="274390031"/>
      </c:lineChart>
      <c:catAx>
        <c:axId val="27438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90031"/>
        <c:crosses val="autoZero"/>
        <c:auto val="1"/>
        <c:lblAlgn val="ctr"/>
        <c:lblOffset val="100"/>
        <c:noMultiLvlLbl val="0"/>
      </c:catAx>
      <c:valAx>
        <c:axId val="2743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ISI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A3-4E65-AACD-F0EFB8F7802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3-4E65-AACD-F0EFB8F7802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A3-4E65-AACD-F0EFB8F7802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3-4E65-AACD-F0EFB8F78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3-4E65-AACD-F0EFB8F7802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21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A3-4E65-AACD-F0EFB8F7802A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PUBMED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Sheet3!$D$2:$D$6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A3-4E65-AACD-F0EFB8F7802A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TCI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0">
                  <c:v>44</c:v>
                </c:pt>
                <c:pt idx="1">
                  <c:v>22</c:v>
                </c:pt>
                <c:pt idx="2">
                  <c:v>35</c:v>
                </c:pt>
                <c:pt idx="3">
                  <c:v>32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A3-4E65-AACD-F0EFB8F78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354416"/>
        <c:axId val="1601347216"/>
      </c:barChart>
      <c:catAx>
        <c:axId val="160135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601347216"/>
        <c:crosses val="autoZero"/>
        <c:auto val="1"/>
        <c:lblAlgn val="ctr"/>
        <c:lblOffset val="100"/>
        <c:noMultiLvlLbl val="0"/>
      </c:catAx>
      <c:valAx>
        <c:axId val="160134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60135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B9BD-7924-4903-8EEC-694C0A4CA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BA885-9B96-4690-8A3E-089524390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32D6-FC7F-420C-91B5-29C25974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4C61-0302-4847-9553-FA920958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C569-92F7-479D-BBB2-17F9BC4D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EB35-3FFD-4E68-B253-F51E156B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4D022-DB0E-4AE8-B7D3-2E8CA1FAE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EF35-F17E-4B59-B11B-41485661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8649-7217-4639-82E7-E92715F4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721D-36E1-468E-AB00-91438DE2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BEFB9-35D7-42AC-8F0B-27987CBDE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4442B-8149-4E54-8D1E-DE3810957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C20C-9D3C-468D-8652-AE6F6F7D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3C34-85EA-4515-AD3D-2A92A86A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1198C-4709-4DFE-86EE-95C9F4F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DEF0-EB6E-4143-BA2D-BC095526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A1FF-8AB6-4D48-9C65-094EBDC7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1C62-B58A-4103-850E-AD8C98B2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8642-8292-4C2F-A821-237569CB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4761-B0A3-453F-B6E9-9FA3EE28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E6E0-880C-4030-804C-47221C6E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5ADE-469C-4160-B089-517B5B2F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598E0-24E3-45DE-8863-AADE115F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85603-19DE-4EC8-973C-C8A81913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07D33-6BE9-42E7-9566-0DC7F805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6F13-03FF-43EC-93C9-0844A674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D92E-016A-46FB-ABAA-059D0C2BA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1DED0-FF3A-4105-AD08-A00B11F5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38D8D-DB84-457B-9529-7734BD1D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1CE14-1C2B-4E54-B28C-35954E33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6F4E4-3CC7-4CB1-A76E-64421199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0AD5-CAFF-493B-981B-8E03ABF8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5074-0E99-49EA-9856-DDBA54F7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2C19B-CEB5-4583-9251-3CC72C709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5346A-EBE7-4D07-B2F5-4F9914786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83EC9-878C-4D59-9813-EB01891CF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81770-2281-412A-84BF-9102B7FC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54682-B8E2-4AFB-AB02-50FB5A5F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860BF-E919-4D33-9874-9754E8FF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D656-C0A5-4E04-AC33-5D22B5E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B1335-CEFF-4BEA-B04C-0E22BDC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332C2-7E5B-4015-8E12-EB63E694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DD695-6A19-4FFD-99BC-A7708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ED13-3F34-4CB3-BABD-0CC9CD25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B25E6-3494-4802-BBD6-A8C69A98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04C6D-248F-4C4D-AA29-ABFC6D4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93FC-98A5-4EAD-A196-21031959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9283-A010-4740-AA2E-20B63ADD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F2AF-498C-4896-A1A4-DDD93BE2E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B9B99-25C5-4CC0-9898-ABF9C5F3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69EDB-8256-4624-8474-C855F5BC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C04F-6589-4F46-9815-DA7021A4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57B0-96BB-4062-AE73-C548B32C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2A380-2153-4617-98F4-9D50245A7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6F0F0-B249-4312-85B8-84B7E23DD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3BA0F-259B-4E05-A7F9-FE221C37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63899-2799-4A13-95D1-522F5800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BCC0D-4C0D-4BFA-8A2E-9E91FFD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2B1B4-AFF8-4EB8-AE58-B65E748F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42048-5008-4FF1-881B-C64CAD1FD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DA98-9673-4BDE-BB4F-B987339CF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E453-ED5B-45C0-838E-725D6CABAD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7998D-7344-433B-B3D7-585E083BD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B290-E453-4709-90C3-4A57DDAEF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719C-1ABD-491F-8BB5-6238B9F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F70F1A-21DD-4142-83F0-84AFBE787D6B}"/>
              </a:ext>
            </a:extLst>
          </p:cNvPr>
          <p:cNvSpPr txBox="1"/>
          <p:nvPr/>
        </p:nvSpPr>
        <p:spPr>
          <a:xfrm>
            <a:off x="2189527" y="2021747"/>
            <a:ext cx="7969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(ตัวอย่าง)</a:t>
            </a:r>
          </a:p>
          <a:p>
            <a:pPr algn="ctr"/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point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97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83269-1834-4950-B06D-6A8A727B45E4}"/>
              </a:ext>
            </a:extLst>
          </p:cNvPr>
          <p:cNvSpPr/>
          <p:nvPr/>
        </p:nvSpPr>
        <p:spPr>
          <a:xfrm>
            <a:off x="159391" y="262000"/>
            <a:ext cx="1203260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ความต้องการรับการสนับสนุนจากมหาวิทยาลัยหรือสภามหาวิทยาลัย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4D61D-E396-4A28-911E-8B00D7B176FF}"/>
              </a:ext>
            </a:extLst>
          </p:cNvPr>
          <p:cNvSpPr txBox="1"/>
          <p:nvPr/>
        </p:nvSpPr>
        <p:spPr>
          <a:xfrm>
            <a:off x="2860646" y="3244334"/>
            <a:ext cx="628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(หน้านี้จะเป็นผลการประเมิน ที่ทางงานสรรหา ติดตามและประเมินผล </a:t>
            </a:r>
          </a:p>
          <a:p>
            <a:pPr algn="ctr"/>
            <a:r>
              <a:rPr lang="th-TH" dirty="0"/>
              <a:t>สำนักงานบริหารกิจการสภามหาวิทยาลัย จะเป็นผู้ใส่ข้อมูลเอง)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25EF3-3E71-497F-87A9-0BA9FEA8B28B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4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C182-5882-43ED-9C0F-11FD38316923}"/>
              </a:ext>
            </a:extLst>
          </p:cNvPr>
          <p:cNvSpPr txBox="1">
            <a:spLocks/>
          </p:cNvSpPr>
          <p:nvPr/>
        </p:nvSpPr>
        <p:spPr>
          <a:xfrm>
            <a:off x="2883994" y="1534864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รายงานการติดตามประเมินผล</a:t>
            </a:r>
            <a:br>
              <a:rPr lang="th-TH" sz="7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รอบปีที่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…..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วาระที่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…..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(วัน เดือน ปีพ.ศ.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xxxx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– วัน เดือน ปีพ.ศ.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xxxx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7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D6781-FC09-4FA7-9D64-3A524B3D669B}"/>
              </a:ext>
            </a:extLst>
          </p:cNvPr>
          <p:cNvSpPr txBox="1">
            <a:spLocks/>
          </p:cNvSpPr>
          <p:nvPr/>
        </p:nvSpPr>
        <p:spPr>
          <a:xfrm>
            <a:off x="2097248" y="5388381"/>
            <a:ext cx="9427246" cy="11424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คณบดี หรือ ผู้อำนวยการ </a:t>
            </a:r>
          </a:p>
          <a:p>
            <a:pPr marL="0" indent="0" algn="r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..........................................................................................................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B86903-89CD-4CB4-8A0B-624BA350FC5E}"/>
              </a:ext>
            </a:extLst>
          </p:cNvPr>
          <p:cNvSpPr/>
          <p:nvPr/>
        </p:nvSpPr>
        <p:spPr>
          <a:xfrm>
            <a:off x="503339" y="444617"/>
            <a:ext cx="1593909" cy="15115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โลโก้มหาวิทยาลัย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47D43F-9E9A-4BDD-88BD-0FC08E23E5BA}"/>
              </a:ext>
            </a:extLst>
          </p:cNvPr>
          <p:cNvSpPr/>
          <p:nvPr/>
        </p:nvSpPr>
        <p:spPr>
          <a:xfrm>
            <a:off x="2249648" y="464339"/>
            <a:ext cx="1593909" cy="15115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โลโก้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คณะ / วิทยาลัย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F6CFF-73E8-4D7E-8A79-8E3910204119}"/>
              </a:ext>
            </a:extLst>
          </p:cNvPr>
          <p:cNvSpPr txBox="1"/>
          <p:nvPr/>
        </p:nvSpPr>
        <p:spPr>
          <a:xfrm>
            <a:off x="3046602" y="3504985"/>
            <a:ext cx="47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(ให้ใส่รูป คณบดี หรือ ผู้อำนวยการ) ใน </a:t>
            </a:r>
            <a:r>
              <a:rPr lang="en-US" dirty="0"/>
              <a:t>slide </a:t>
            </a:r>
            <a:r>
              <a:rPr lang="th-TH" dirty="0"/>
              <a:t>หน้าแรก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9A51A-B877-4A6D-BA98-51FC9FA9EF13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4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1598-5A09-4265-B935-3F3E836954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วิสัยทัศน์ นโยบาย ที่ได้แถลงต่อสภามหาวิทยาลัย 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รูปไอคอนหมวกรับปริญญา PNG , หมวกไหมพรม, ไอคอนสำเร็จการศึกษา ...">
            <a:extLst>
              <a:ext uri="{FF2B5EF4-FFF2-40B4-BE49-F238E27FC236}">
                <a16:creationId xmlns:a16="http://schemas.microsoft.com/office/drawing/2014/main" id="{DF24CA26-D2D2-425E-9630-0093F592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34" y="1160069"/>
            <a:ext cx="1224793" cy="12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B464C9-1889-44AD-A10F-C8D11D0EF293}"/>
              </a:ext>
            </a:extLst>
          </p:cNvPr>
          <p:cNvSpPr/>
          <p:nvPr/>
        </p:nvSpPr>
        <p:spPr>
          <a:xfrm>
            <a:off x="258265" y="1297963"/>
            <a:ext cx="2795632" cy="44797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04264-76D1-4FE8-A7AC-FED33039C910}"/>
              </a:ext>
            </a:extLst>
          </p:cNvPr>
          <p:cNvSpPr/>
          <p:nvPr/>
        </p:nvSpPr>
        <p:spPr>
          <a:xfrm>
            <a:off x="3189167" y="1297963"/>
            <a:ext cx="2795632" cy="44797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2E567-26E6-4089-B7C0-2CBFBF14DADA}"/>
              </a:ext>
            </a:extLst>
          </p:cNvPr>
          <p:cNvSpPr/>
          <p:nvPr/>
        </p:nvSpPr>
        <p:spPr>
          <a:xfrm>
            <a:off x="6114781" y="1284663"/>
            <a:ext cx="2930610" cy="44797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53B94-2BDF-405B-BC07-8E53D0FFA7AD}"/>
              </a:ext>
            </a:extLst>
          </p:cNvPr>
          <p:cNvSpPr/>
          <p:nvPr/>
        </p:nvSpPr>
        <p:spPr>
          <a:xfrm>
            <a:off x="9241757" y="1284663"/>
            <a:ext cx="2795632" cy="44797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574B2-7F5A-45A9-B7E6-024E8DF89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10786"/>
          <a:stretch/>
        </p:blipFill>
        <p:spPr>
          <a:xfrm>
            <a:off x="9975810" y="1488222"/>
            <a:ext cx="1072943" cy="7536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3957F-8745-47D0-85E0-90CED1081A19}"/>
              </a:ext>
            </a:extLst>
          </p:cNvPr>
          <p:cNvSpPr/>
          <p:nvPr/>
        </p:nvSpPr>
        <p:spPr>
          <a:xfrm>
            <a:off x="765976" y="3127987"/>
            <a:ext cx="195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................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……………………………….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FDCF8A-0300-4F5B-A824-11131C7F8259}"/>
              </a:ext>
            </a:extLst>
          </p:cNvPr>
          <p:cNvSpPr txBox="1"/>
          <p:nvPr/>
        </p:nvSpPr>
        <p:spPr>
          <a:xfrm>
            <a:off x="470447" y="2567644"/>
            <a:ext cx="237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ด้านการผลิตบัณฑิต</a:t>
            </a:r>
            <a:endParaRPr lang="en-US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961E8-980A-4C5D-9B71-F9AAB3FB69D2}"/>
              </a:ext>
            </a:extLst>
          </p:cNvPr>
          <p:cNvSpPr txBox="1"/>
          <p:nvPr/>
        </p:nvSpPr>
        <p:spPr>
          <a:xfrm>
            <a:off x="3519836" y="2554506"/>
            <a:ext cx="205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ด้านการวิจัย</a:t>
            </a:r>
            <a:endParaRPr lang="en-US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668BC-8E6F-4771-BBC1-6778EB7F282F}"/>
              </a:ext>
            </a:extLst>
          </p:cNvPr>
          <p:cNvSpPr txBox="1"/>
          <p:nvPr/>
        </p:nvSpPr>
        <p:spPr>
          <a:xfrm>
            <a:off x="6583220" y="2545744"/>
            <a:ext cx="205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ด้านบริการวิชาการ</a:t>
            </a:r>
            <a:endParaRPr lang="en-US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CA86C-ADF3-4701-9AD4-11977ECE7BE3}"/>
              </a:ext>
            </a:extLst>
          </p:cNvPr>
          <p:cNvSpPr txBox="1"/>
          <p:nvPr/>
        </p:nvSpPr>
        <p:spPr>
          <a:xfrm>
            <a:off x="9528818" y="2567643"/>
            <a:ext cx="205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ด้านบริหารจัดการ</a:t>
            </a:r>
            <a:endParaRPr lang="en-US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486B6A-7299-4912-AE88-C87544703EAD}"/>
              </a:ext>
            </a:extLst>
          </p:cNvPr>
          <p:cNvSpPr txBox="1"/>
          <p:nvPr/>
        </p:nvSpPr>
        <p:spPr>
          <a:xfrm>
            <a:off x="2189789" y="1632647"/>
            <a:ext cx="690058" cy="419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47E3F1-8518-4E6F-8E0C-C5C56F358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6" t="33132" r="20084" b="20003"/>
          <a:stretch/>
        </p:blipFill>
        <p:spPr>
          <a:xfrm>
            <a:off x="6591552" y="1426411"/>
            <a:ext cx="1925548" cy="815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0D311-0F88-48D5-83B9-D961E3CCF5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18" t="31820" r="10500" b="26667"/>
          <a:stretch/>
        </p:blipFill>
        <p:spPr>
          <a:xfrm>
            <a:off x="3686276" y="1447681"/>
            <a:ext cx="1678085" cy="10595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E67024-1A4C-43A7-B7E5-EB3104173335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9B9D0C-C11B-4961-B62A-2A470B84753F}"/>
              </a:ext>
            </a:extLst>
          </p:cNvPr>
          <p:cNvSpPr/>
          <p:nvPr/>
        </p:nvSpPr>
        <p:spPr>
          <a:xfrm>
            <a:off x="3464545" y="3127987"/>
            <a:ext cx="195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................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……………………………….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362B-6A02-437C-A1EA-D05B14544CC6}"/>
              </a:ext>
            </a:extLst>
          </p:cNvPr>
          <p:cNvSpPr/>
          <p:nvPr/>
        </p:nvSpPr>
        <p:spPr>
          <a:xfrm>
            <a:off x="6525429" y="3127987"/>
            <a:ext cx="195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................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……………………………….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97E77A-20FF-4520-BC9A-77A48F93CED1}"/>
              </a:ext>
            </a:extLst>
          </p:cNvPr>
          <p:cNvSpPr/>
          <p:nvPr/>
        </p:nvSpPr>
        <p:spPr>
          <a:xfrm>
            <a:off x="9659977" y="3127987"/>
            <a:ext cx="195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</a:t>
            </a:r>
            <a:r>
              <a:rPr lang="th-TH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................</a:t>
            </a:r>
            <a:r>
              <a:rPr lang="en-US" sz="1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……………………………….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361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7914D-0633-420E-9CF8-B4CFAFF8665E}"/>
              </a:ext>
            </a:extLst>
          </p:cNvPr>
          <p:cNvSpPr/>
          <p:nvPr/>
        </p:nvSpPr>
        <p:spPr>
          <a:xfrm>
            <a:off x="121685" y="3081394"/>
            <a:ext cx="1784059" cy="956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33A7D-8A78-4698-821D-2CA1B806A345}"/>
              </a:ext>
            </a:extLst>
          </p:cNvPr>
          <p:cNvSpPr/>
          <p:nvPr/>
        </p:nvSpPr>
        <p:spPr>
          <a:xfrm>
            <a:off x="128631" y="2038488"/>
            <a:ext cx="1777114" cy="89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85AD2-EEA1-4626-AAA0-09F4F35CD7BA}"/>
              </a:ext>
            </a:extLst>
          </p:cNvPr>
          <p:cNvSpPr/>
          <p:nvPr/>
        </p:nvSpPr>
        <p:spPr>
          <a:xfrm>
            <a:off x="128631" y="841342"/>
            <a:ext cx="1777114" cy="1025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5F096-1958-42AA-B908-6C6889D977D9}"/>
              </a:ext>
            </a:extLst>
          </p:cNvPr>
          <p:cNvSpPr txBox="1"/>
          <p:nvPr/>
        </p:nvSpPr>
        <p:spPr>
          <a:xfrm>
            <a:off x="128630" y="268447"/>
            <a:ext cx="17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E5953-E7CA-46F6-9C3E-DD20B4CABD1D}"/>
              </a:ext>
            </a:extLst>
          </p:cNvPr>
          <p:cNvSpPr txBox="1"/>
          <p:nvPr/>
        </p:nvSpPr>
        <p:spPr>
          <a:xfrm>
            <a:off x="204175" y="1136419"/>
            <a:ext cx="161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ด้านการผลิตบัณฑิต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C6435-595F-45E7-BCA4-110085407774}"/>
              </a:ext>
            </a:extLst>
          </p:cNvPr>
          <p:cNvSpPr txBox="1"/>
          <p:nvPr/>
        </p:nvSpPr>
        <p:spPr>
          <a:xfrm>
            <a:off x="2670680" y="268446"/>
            <a:ext cx="308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STRATEGIC</a:t>
            </a:r>
            <a:r>
              <a:rPr lang="th-TH" sz="2400" b="1" dirty="0"/>
              <a:t> </a:t>
            </a:r>
            <a:r>
              <a:rPr lang="en-US" sz="2400" b="1" dirty="0"/>
              <a:t>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8703-59C1-405D-A794-3F4D09069F35}"/>
              </a:ext>
            </a:extLst>
          </p:cNvPr>
          <p:cNvSpPr txBox="1"/>
          <p:nvPr/>
        </p:nvSpPr>
        <p:spPr>
          <a:xfrm>
            <a:off x="7488572" y="267583"/>
            <a:ext cx="111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KPI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09672-5DE1-4BB6-B023-24500A1CCC86}"/>
              </a:ext>
            </a:extLst>
          </p:cNvPr>
          <p:cNvSpPr/>
          <p:nvPr/>
        </p:nvSpPr>
        <p:spPr>
          <a:xfrm>
            <a:off x="2938157" y="1392786"/>
            <a:ext cx="2268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7995A-402A-4FDD-9FAF-7CA86A9151B2}"/>
              </a:ext>
            </a:extLst>
          </p:cNvPr>
          <p:cNvSpPr/>
          <p:nvPr/>
        </p:nvSpPr>
        <p:spPr>
          <a:xfrm>
            <a:off x="2692096" y="2436195"/>
            <a:ext cx="2760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………………………………..…………………………………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7E67DD-869A-4376-8785-66E00A210A3F}"/>
              </a:ext>
            </a:extLst>
          </p:cNvPr>
          <p:cNvSpPr/>
          <p:nvPr/>
        </p:nvSpPr>
        <p:spPr>
          <a:xfrm>
            <a:off x="6671013" y="997802"/>
            <a:ext cx="2818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………………………………………………………………………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……………………………………………………………………...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………………………………………………………………………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A7408D-5523-4D7A-8C28-DD9D4B9EDA3B}"/>
              </a:ext>
            </a:extLst>
          </p:cNvPr>
          <p:cNvSpPr/>
          <p:nvPr/>
        </p:nvSpPr>
        <p:spPr>
          <a:xfrm>
            <a:off x="128630" y="867218"/>
            <a:ext cx="11923156" cy="10506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CB5CE-14FD-41F6-B675-7058F61EE347}"/>
              </a:ext>
            </a:extLst>
          </p:cNvPr>
          <p:cNvSpPr/>
          <p:nvPr/>
        </p:nvSpPr>
        <p:spPr>
          <a:xfrm>
            <a:off x="128630" y="1991237"/>
            <a:ext cx="11923156" cy="9774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EEBB8-3887-494D-A35B-0C9B25770A12}"/>
              </a:ext>
            </a:extLst>
          </p:cNvPr>
          <p:cNvSpPr txBox="1"/>
          <p:nvPr/>
        </p:nvSpPr>
        <p:spPr>
          <a:xfrm>
            <a:off x="204176" y="2236140"/>
            <a:ext cx="161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ด้านการวิจัย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C626A-3916-4413-AC25-3CBCE5BB9E41}"/>
              </a:ext>
            </a:extLst>
          </p:cNvPr>
          <p:cNvSpPr/>
          <p:nvPr/>
        </p:nvSpPr>
        <p:spPr>
          <a:xfrm>
            <a:off x="113295" y="3041353"/>
            <a:ext cx="11923155" cy="10263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3C379-EAE6-44C3-A1E5-80D6C4699E4A}"/>
              </a:ext>
            </a:extLst>
          </p:cNvPr>
          <p:cNvSpPr txBox="1"/>
          <p:nvPr/>
        </p:nvSpPr>
        <p:spPr>
          <a:xfrm>
            <a:off x="211121" y="3195748"/>
            <a:ext cx="161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ด้านการบริการวิชาการ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F1ED5-E88D-4469-9BBF-3703B9A5C630}"/>
              </a:ext>
            </a:extLst>
          </p:cNvPr>
          <p:cNvSpPr/>
          <p:nvPr/>
        </p:nvSpPr>
        <p:spPr>
          <a:xfrm>
            <a:off x="128631" y="4145739"/>
            <a:ext cx="1777114" cy="95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A33C77-D17C-4BF5-91BA-04F1DF2F54E6}"/>
              </a:ext>
            </a:extLst>
          </p:cNvPr>
          <p:cNvSpPr/>
          <p:nvPr/>
        </p:nvSpPr>
        <p:spPr>
          <a:xfrm>
            <a:off x="128629" y="4145738"/>
            <a:ext cx="11923155" cy="9991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92CB2A-2808-4DEA-948F-75663322A7E9}"/>
              </a:ext>
            </a:extLst>
          </p:cNvPr>
          <p:cNvSpPr txBox="1"/>
          <p:nvPr/>
        </p:nvSpPr>
        <p:spPr>
          <a:xfrm>
            <a:off x="204176" y="4426813"/>
            <a:ext cx="161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ด้านการให้บริการ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6AC1FB-D1B8-461F-BA0B-0D7EC8612A28}"/>
              </a:ext>
            </a:extLst>
          </p:cNvPr>
          <p:cNvSpPr/>
          <p:nvPr/>
        </p:nvSpPr>
        <p:spPr>
          <a:xfrm>
            <a:off x="156619" y="5244769"/>
            <a:ext cx="1756069" cy="1077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1462D-BE3C-498E-8202-3FB9C927FBC9}"/>
              </a:ext>
            </a:extLst>
          </p:cNvPr>
          <p:cNvSpPr txBox="1"/>
          <p:nvPr/>
        </p:nvSpPr>
        <p:spPr>
          <a:xfrm>
            <a:off x="163269" y="5343991"/>
            <a:ext cx="161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ด้านการบริหารจัดการ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6FAF56-1CA2-4FB5-8045-924DA4B7392C}"/>
              </a:ext>
            </a:extLst>
          </p:cNvPr>
          <p:cNvSpPr/>
          <p:nvPr/>
        </p:nvSpPr>
        <p:spPr>
          <a:xfrm>
            <a:off x="2684080" y="3543543"/>
            <a:ext cx="2760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………………………………..…………………………………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BD946C-7297-4E33-BA7F-1226767F75F3}"/>
              </a:ext>
            </a:extLst>
          </p:cNvPr>
          <p:cNvSpPr/>
          <p:nvPr/>
        </p:nvSpPr>
        <p:spPr>
          <a:xfrm>
            <a:off x="2692096" y="4550223"/>
            <a:ext cx="2760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………………………………..…………………………………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8D82AC-76FD-4B1F-B75E-A1F991E6A0B9}"/>
              </a:ext>
            </a:extLst>
          </p:cNvPr>
          <p:cNvSpPr/>
          <p:nvPr/>
        </p:nvSpPr>
        <p:spPr>
          <a:xfrm>
            <a:off x="2684079" y="5897988"/>
            <a:ext cx="2760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………………………………..…………………………………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98C43E-84E6-45F6-8938-52A905E941B2}"/>
              </a:ext>
            </a:extLst>
          </p:cNvPr>
          <p:cNvSpPr/>
          <p:nvPr/>
        </p:nvSpPr>
        <p:spPr>
          <a:xfrm>
            <a:off x="6679480" y="2083479"/>
            <a:ext cx="551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………………………………………………………………………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……………………………………………………………………...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……………………………………………………………………….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C0A0A0-8025-4CC1-BE0B-5276EF520099}"/>
              </a:ext>
            </a:extLst>
          </p:cNvPr>
          <p:cNvSpPr/>
          <p:nvPr/>
        </p:nvSpPr>
        <p:spPr>
          <a:xfrm>
            <a:off x="6696897" y="3150683"/>
            <a:ext cx="551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………………………………………………………………………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……………………………………………………………………...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……………………………………………………………………….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71DE46-3B33-409F-B405-E6F7DB480664}"/>
              </a:ext>
            </a:extLst>
          </p:cNvPr>
          <p:cNvSpPr/>
          <p:nvPr/>
        </p:nvSpPr>
        <p:spPr>
          <a:xfrm>
            <a:off x="6739215" y="4249714"/>
            <a:ext cx="551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………………………………………………………………………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……………………………………………………………………...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……………………………………………………………………….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82A3CD-0590-4B1A-A09F-B1D53355DA79}"/>
              </a:ext>
            </a:extLst>
          </p:cNvPr>
          <p:cNvSpPr/>
          <p:nvPr/>
        </p:nvSpPr>
        <p:spPr>
          <a:xfrm>
            <a:off x="6721933" y="5465389"/>
            <a:ext cx="551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………………………………………………………………………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……………………………………………………………………...</a:t>
            </a:r>
          </a:p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SO…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……………………………………………………………………….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7EF0C-6E4F-4655-BE6E-C715264E1B90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C1A113-3606-45B0-8BA6-4C96571C75DC}"/>
              </a:ext>
            </a:extLst>
          </p:cNvPr>
          <p:cNvSpPr txBox="1"/>
          <p:nvPr/>
        </p:nvSpPr>
        <p:spPr>
          <a:xfrm>
            <a:off x="9831713" y="2831"/>
            <a:ext cx="180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KPI Results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172079-64EC-4469-8D94-86A79BA8C6F7}"/>
              </a:ext>
            </a:extLst>
          </p:cNvPr>
          <p:cNvSpPr/>
          <p:nvPr/>
        </p:nvSpPr>
        <p:spPr>
          <a:xfrm>
            <a:off x="121684" y="5231408"/>
            <a:ext cx="11930099" cy="11402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54F267-2026-4C66-9C9B-781F29D4C8CB}"/>
              </a:ext>
            </a:extLst>
          </p:cNvPr>
          <p:cNvSpPr/>
          <p:nvPr/>
        </p:nvSpPr>
        <p:spPr>
          <a:xfrm>
            <a:off x="9571881" y="852620"/>
            <a:ext cx="2479905" cy="55190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53C636-5C02-46E8-94C0-4800A1B08E42}"/>
              </a:ext>
            </a:extLst>
          </p:cNvPr>
          <p:cNvSpPr txBox="1"/>
          <p:nvPr/>
        </p:nvSpPr>
        <p:spPr>
          <a:xfrm>
            <a:off x="9624085" y="404549"/>
            <a:ext cx="111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Y1 TARGET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F9BFFB-E1E4-4F3C-A7C8-5C88606637F9}"/>
              </a:ext>
            </a:extLst>
          </p:cNvPr>
          <p:cNvSpPr txBox="1"/>
          <p:nvPr/>
        </p:nvSpPr>
        <p:spPr>
          <a:xfrm>
            <a:off x="10820222" y="404549"/>
            <a:ext cx="111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Y1 RESULT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588965-2C58-4DBC-8C00-452F3715FD63}"/>
              </a:ext>
            </a:extLst>
          </p:cNvPr>
          <p:cNvSpPr/>
          <p:nvPr/>
        </p:nvSpPr>
        <p:spPr>
          <a:xfrm>
            <a:off x="9653407" y="1024280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D188B3-52CC-425B-88DA-8A915871645C}"/>
              </a:ext>
            </a:extLst>
          </p:cNvPr>
          <p:cNvSpPr/>
          <p:nvPr/>
        </p:nvSpPr>
        <p:spPr>
          <a:xfrm>
            <a:off x="10874618" y="990081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A6247D-2142-4C3C-953E-D1C2B38E42BD}"/>
              </a:ext>
            </a:extLst>
          </p:cNvPr>
          <p:cNvSpPr/>
          <p:nvPr/>
        </p:nvSpPr>
        <p:spPr>
          <a:xfrm>
            <a:off x="9654805" y="2038543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62446B-A4AF-4B35-A86C-9F0222ACF3A3}"/>
              </a:ext>
            </a:extLst>
          </p:cNvPr>
          <p:cNvSpPr/>
          <p:nvPr/>
        </p:nvSpPr>
        <p:spPr>
          <a:xfrm>
            <a:off x="10876016" y="2004344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66432-2A16-4DF6-AB18-EBE8FEF53E4C}"/>
              </a:ext>
            </a:extLst>
          </p:cNvPr>
          <p:cNvSpPr/>
          <p:nvPr/>
        </p:nvSpPr>
        <p:spPr>
          <a:xfrm>
            <a:off x="9653407" y="3182510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759971-5F17-4AF9-8129-56CEE047A1C9}"/>
              </a:ext>
            </a:extLst>
          </p:cNvPr>
          <p:cNvSpPr/>
          <p:nvPr/>
        </p:nvSpPr>
        <p:spPr>
          <a:xfrm>
            <a:off x="10874618" y="3148311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5FA151-DA8C-4A42-ADCD-9BCA9C343E0C}"/>
              </a:ext>
            </a:extLst>
          </p:cNvPr>
          <p:cNvSpPr/>
          <p:nvPr/>
        </p:nvSpPr>
        <p:spPr>
          <a:xfrm>
            <a:off x="9653407" y="4241606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9B1DCA-A309-484B-9AD8-97B9760FD927}"/>
              </a:ext>
            </a:extLst>
          </p:cNvPr>
          <p:cNvSpPr/>
          <p:nvPr/>
        </p:nvSpPr>
        <p:spPr>
          <a:xfrm>
            <a:off x="10874618" y="4207407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5540F2-E9DB-4EE9-90AF-1B4A9A25481B}"/>
              </a:ext>
            </a:extLst>
          </p:cNvPr>
          <p:cNvSpPr/>
          <p:nvPr/>
        </p:nvSpPr>
        <p:spPr>
          <a:xfrm>
            <a:off x="9658117" y="5464388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3576AF-905E-4093-BC29-D7FB1C26792A}"/>
              </a:ext>
            </a:extLst>
          </p:cNvPr>
          <p:cNvSpPr/>
          <p:nvPr/>
        </p:nvSpPr>
        <p:spPr>
          <a:xfrm>
            <a:off x="10879328" y="5430189"/>
            <a:ext cx="93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0723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EE86-EDD3-46F4-BA3F-B782A5998D2C}"/>
              </a:ext>
            </a:extLst>
          </p:cNvPr>
          <p:cNvSpPr txBox="1">
            <a:spLocks/>
          </p:cNvSpPr>
          <p:nvPr/>
        </p:nvSpPr>
        <p:spPr>
          <a:xfrm>
            <a:off x="16735" y="50191"/>
            <a:ext cx="12192000" cy="7142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การเชื่อมโยงกันระหว่างนโยบายการบริหารหน่วยงานกับเป้าหมายและนโยบายของอธิการบดี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4CCBA8-01FD-46F6-8D58-AD2918C12018}"/>
              </a:ext>
            </a:extLst>
          </p:cNvPr>
          <p:cNvGrpSpPr/>
          <p:nvPr/>
        </p:nvGrpSpPr>
        <p:grpSpPr>
          <a:xfrm>
            <a:off x="16735" y="1059191"/>
            <a:ext cx="11895564" cy="4898773"/>
            <a:chOff x="185946" y="1951034"/>
            <a:chExt cx="11895564" cy="4898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957CC1-EAFA-4A13-B0FC-A138A6BEA7BF}"/>
                </a:ext>
              </a:extLst>
            </p:cNvPr>
            <p:cNvSpPr/>
            <p:nvPr/>
          </p:nvSpPr>
          <p:spPr>
            <a:xfrm>
              <a:off x="201335" y="1954635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C7BDD4-CE33-41C9-825B-36F2C9728C42}"/>
                </a:ext>
              </a:extLst>
            </p:cNvPr>
            <p:cNvSpPr/>
            <p:nvPr/>
          </p:nvSpPr>
          <p:spPr>
            <a:xfrm>
              <a:off x="8422542" y="1951034"/>
              <a:ext cx="3647813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E15B86-0545-453E-AFE2-6DE3E8B38709}"/>
                </a:ext>
              </a:extLst>
            </p:cNvPr>
            <p:cNvSpPr/>
            <p:nvPr/>
          </p:nvSpPr>
          <p:spPr>
            <a:xfrm>
              <a:off x="3830971" y="1951037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D6F703-4A9B-491C-978F-99755DDD8691}"/>
                </a:ext>
              </a:extLst>
            </p:cNvPr>
            <p:cNvSpPr/>
            <p:nvPr/>
          </p:nvSpPr>
          <p:spPr>
            <a:xfrm>
              <a:off x="4736983" y="1951036"/>
              <a:ext cx="179244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24BB80-BA8C-42E5-9524-41DE94A0A43E}"/>
                </a:ext>
              </a:extLst>
            </p:cNvPr>
            <p:cNvSpPr/>
            <p:nvPr/>
          </p:nvSpPr>
          <p:spPr>
            <a:xfrm>
              <a:off x="6567174" y="1951036"/>
              <a:ext cx="1807833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F812D3-191F-4076-8E00-6A60CC4FFF88}"/>
                </a:ext>
              </a:extLst>
            </p:cNvPr>
            <p:cNvSpPr/>
            <p:nvPr/>
          </p:nvSpPr>
          <p:spPr>
            <a:xfrm>
              <a:off x="201335" y="3327034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BA07E2-1B3B-47AE-947D-7CC72F8FA75E}"/>
                </a:ext>
              </a:extLst>
            </p:cNvPr>
            <p:cNvSpPr/>
            <p:nvPr/>
          </p:nvSpPr>
          <p:spPr>
            <a:xfrm>
              <a:off x="1107347" y="3327033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EFD687-C28C-4596-A43B-F04B96C5D18B}"/>
                </a:ext>
              </a:extLst>
            </p:cNvPr>
            <p:cNvSpPr/>
            <p:nvPr/>
          </p:nvSpPr>
          <p:spPr>
            <a:xfrm>
              <a:off x="2013359" y="3327034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1C5CC1-D4CA-4F10-BA36-50FAB73DD678}"/>
                </a:ext>
              </a:extLst>
            </p:cNvPr>
            <p:cNvSpPr/>
            <p:nvPr/>
          </p:nvSpPr>
          <p:spPr>
            <a:xfrm>
              <a:off x="2919371" y="3327033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07FE63-58AC-4E32-BE13-E22FB95DC6E9}"/>
                </a:ext>
              </a:extLst>
            </p:cNvPr>
            <p:cNvSpPr/>
            <p:nvPr/>
          </p:nvSpPr>
          <p:spPr>
            <a:xfrm>
              <a:off x="8422542" y="3323433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66B8F4-9AB1-4AB7-BA56-5881F8F47F5B}"/>
                </a:ext>
              </a:extLst>
            </p:cNvPr>
            <p:cNvSpPr/>
            <p:nvPr/>
          </p:nvSpPr>
          <p:spPr>
            <a:xfrm>
              <a:off x="7502552" y="3323434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82A1FE-34CF-447D-8580-641815E02D6B}"/>
                </a:ext>
              </a:extLst>
            </p:cNvPr>
            <p:cNvSpPr/>
            <p:nvPr/>
          </p:nvSpPr>
          <p:spPr>
            <a:xfrm>
              <a:off x="3830971" y="3323436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2EA4C8-4AF0-47BB-A720-493D8B8E25C6}"/>
                </a:ext>
              </a:extLst>
            </p:cNvPr>
            <p:cNvSpPr/>
            <p:nvPr/>
          </p:nvSpPr>
          <p:spPr>
            <a:xfrm>
              <a:off x="4736983" y="3323435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F0B5DA-D45E-414C-9A93-BD05CB5E242F}"/>
                </a:ext>
              </a:extLst>
            </p:cNvPr>
            <p:cNvSpPr/>
            <p:nvPr/>
          </p:nvSpPr>
          <p:spPr>
            <a:xfrm>
              <a:off x="6567174" y="3323435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BDE50F-59EA-4524-8D89-D79AE7EF6578}"/>
                </a:ext>
              </a:extLst>
            </p:cNvPr>
            <p:cNvSpPr/>
            <p:nvPr/>
          </p:nvSpPr>
          <p:spPr>
            <a:xfrm>
              <a:off x="5656973" y="3323435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7293B2-2355-4272-B70D-636F82277F63}"/>
                </a:ext>
              </a:extLst>
            </p:cNvPr>
            <p:cNvSpPr/>
            <p:nvPr/>
          </p:nvSpPr>
          <p:spPr>
            <a:xfrm>
              <a:off x="11197900" y="3323433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D4E632-FF4F-4605-811C-B1C4FAF058F9}"/>
                </a:ext>
              </a:extLst>
            </p:cNvPr>
            <p:cNvSpPr/>
            <p:nvPr/>
          </p:nvSpPr>
          <p:spPr>
            <a:xfrm>
              <a:off x="10277910" y="3323434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E2943-2141-4043-835F-3CDC2F534B4A}"/>
                </a:ext>
              </a:extLst>
            </p:cNvPr>
            <p:cNvSpPr/>
            <p:nvPr/>
          </p:nvSpPr>
          <p:spPr>
            <a:xfrm>
              <a:off x="9342532" y="3323435"/>
              <a:ext cx="872455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7BFCE5-694B-4658-8BE9-A17A80D5DDD7}"/>
                </a:ext>
              </a:extLst>
            </p:cNvPr>
            <p:cNvSpPr/>
            <p:nvPr/>
          </p:nvSpPr>
          <p:spPr>
            <a:xfrm>
              <a:off x="1107347" y="1951034"/>
              <a:ext cx="2684479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4E0932-7483-42EF-BB86-C41FA6BD5692}"/>
                </a:ext>
              </a:extLst>
            </p:cNvPr>
            <p:cNvSpPr/>
            <p:nvPr/>
          </p:nvSpPr>
          <p:spPr>
            <a:xfrm>
              <a:off x="1111540" y="2182928"/>
              <a:ext cx="26565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ยุทธศาสตร์ที่ 1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Quality Entrepreneurship oriented Education</a:t>
              </a:r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:</a:t>
              </a:r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การศึกษาที่เน้นเป็นผู้ประกอบการที่มีคุณภาพ</a:t>
              </a:r>
              <a:endParaRPr lang="en-US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FB69FB-C425-47FD-B21B-22172CECA4DA}"/>
                </a:ext>
              </a:extLst>
            </p:cNvPr>
            <p:cNvSpPr/>
            <p:nvPr/>
          </p:nvSpPr>
          <p:spPr>
            <a:xfrm>
              <a:off x="3886894" y="1951034"/>
              <a:ext cx="7913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ยุทธศาสตร์ที่ 2 </a:t>
              </a:r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Global and Frontier Research </a:t>
              </a:r>
              <a:r>
                <a:rPr lang="th-TH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การวิจัยแนวหน้าระดับโลก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78E902-F97B-42CB-B3BA-F01AF9BD7167}"/>
                </a:ext>
              </a:extLst>
            </p:cNvPr>
            <p:cNvSpPr/>
            <p:nvPr/>
          </p:nvSpPr>
          <p:spPr>
            <a:xfrm>
              <a:off x="4745349" y="2029039"/>
              <a:ext cx="177846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ยุทธศาสตร์ที่ 3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Knowledge Transfer For Engagement Society : </a:t>
              </a:r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การถ่ายทอดความรู้สู่สังคมแห่งการมีส่วนร่วม</a:t>
              </a:r>
              <a:endParaRPr lang="en-US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A3DB0E-3E2C-448C-92E6-92A9B067E57D}"/>
                </a:ext>
              </a:extLst>
            </p:cNvPr>
            <p:cNvSpPr/>
            <p:nvPr/>
          </p:nvSpPr>
          <p:spPr>
            <a:xfrm>
              <a:off x="6571373" y="2021811"/>
              <a:ext cx="17784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ยุทธศาสตร์ที่ 4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Cultural Ecosystem Service : </a:t>
              </a:r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การให้บริการระบบนิเวศทางวัฒนธรรม</a:t>
              </a:r>
              <a:endParaRPr lang="en-US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640267-B0D4-4311-BA5A-81A7545FA0A1}"/>
                </a:ext>
              </a:extLst>
            </p:cNvPr>
            <p:cNvSpPr/>
            <p:nvPr/>
          </p:nvSpPr>
          <p:spPr>
            <a:xfrm>
              <a:off x="8881132" y="2360366"/>
              <a:ext cx="2894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ยุทธศาสตร์ที่ 5 </a:t>
              </a:r>
              <a:r>
                <a:rPr lang="en-US" sz="1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Sustainable Organization : </a:t>
              </a:r>
              <a:r>
                <a:rPr lang="th-TH" sz="1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องค์กรที่ยั่งยืน</a:t>
              </a:r>
              <a:endParaRPr lang="en-US" sz="1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B83C2F-EAB0-4AA1-9F95-6096C35C0693}"/>
                </a:ext>
              </a:extLst>
            </p:cNvPr>
            <p:cNvSpPr/>
            <p:nvPr/>
          </p:nvSpPr>
          <p:spPr>
            <a:xfrm>
              <a:off x="260068" y="3386049"/>
              <a:ext cx="79135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วัตถุประสงค์เชิงกลยุทธ์ </a:t>
              </a:r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Strategic Objective :SO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A1EF30-E86D-46EE-ACA2-5BCEB4E7D619}"/>
                </a:ext>
              </a:extLst>
            </p:cNvPr>
            <p:cNvSpPr/>
            <p:nvPr/>
          </p:nvSpPr>
          <p:spPr>
            <a:xfrm>
              <a:off x="1089167" y="3429000"/>
              <a:ext cx="89203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SO1: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Personalized Education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B2E43F-5AC7-43D0-8E00-0E6E6D393968}"/>
                </a:ext>
              </a:extLst>
            </p:cNvPr>
            <p:cNvSpPr/>
            <p:nvPr/>
          </p:nvSpPr>
          <p:spPr>
            <a:xfrm>
              <a:off x="2020346" y="3428737"/>
              <a:ext cx="89203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SO2: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Sustainable Student Life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F51876-641D-4F6C-8ADC-6ABFF94312EB}"/>
                </a:ext>
              </a:extLst>
            </p:cNvPr>
            <p:cNvSpPr/>
            <p:nvPr/>
          </p:nvSpPr>
          <p:spPr>
            <a:xfrm>
              <a:off x="2910978" y="3430398"/>
              <a:ext cx="8920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SO3: Alumni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Engagement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80F7D4-81D6-4006-8E15-2100D49933EB}"/>
                </a:ext>
              </a:extLst>
            </p:cNvPr>
            <p:cNvSpPr/>
            <p:nvPr/>
          </p:nvSpPr>
          <p:spPr>
            <a:xfrm>
              <a:off x="3861717" y="3293716"/>
              <a:ext cx="89203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SO4: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Research Ecosystem Development (International Exposure &amp; Linkage)</a:t>
              </a:r>
              <a:endParaRPr lang="th-TH" sz="1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5A1259-EE38-4389-8435-1C0A5B77C50C}"/>
                </a:ext>
              </a:extLst>
            </p:cNvPr>
            <p:cNvSpPr/>
            <p:nvPr/>
          </p:nvSpPr>
          <p:spPr>
            <a:xfrm>
              <a:off x="4739780" y="3338119"/>
              <a:ext cx="89203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SO5: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University and Society Collaboration for Sustainable well-being</a:t>
              </a:r>
              <a:endParaRPr lang="th-TH" sz="1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5E06954-FCBB-423B-8438-9B88A01ECF56}"/>
                </a:ext>
              </a:extLst>
            </p:cNvPr>
            <p:cNvSpPr/>
            <p:nvPr/>
          </p:nvSpPr>
          <p:spPr>
            <a:xfrm>
              <a:off x="5620625" y="3338119"/>
              <a:ext cx="89203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SO6: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Innovation driven Economic Community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779689-1D9B-47CB-A59E-FF9C93E7C557}"/>
                </a:ext>
              </a:extLst>
            </p:cNvPr>
            <p:cNvSpPr/>
            <p:nvPr/>
          </p:nvSpPr>
          <p:spPr>
            <a:xfrm>
              <a:off x="6560193" y="3296174"/>
              <a:ext cx="8920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SO7: Local Wisdom and Cultural Diversity Knowledge Management </a:t>
              </a:r>
              <a:endParaRPr lang="th-TH" sz="1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779C1D-7E93-4205-99F7-F9B09177176E}"/>
                </a:ext>
              </a:extLst>
            </p:cNvPr>
            <p:cNvSpPr/>
            <p:nvPr/>
          </p:nvSpPr>
          <p:spPr>
            <a:xfrm>
              <a:off x="7482983" y="3321341"/>
              <a:ext cx="89203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SO8: Uplift Local Wisdom for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Creative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Economy</a:t>
              </a:r>
              <a:endParaRPr lang="th-TH" sz="1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139DD7-E732-4664-9CB2-75FF850E9B68}"/>
                </a:ext>
              </a:extLst>
            </p:cNvPr>
            <p:cNvSpPr/>
            <p:nvPr/>
          </p:nvSpPr>
          <p:spPr>
            <a:xfrm>
              <a:off x="8305092" y="3383560"/>
              <a:ext cx="10919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SO9:</a:t>
              </a:r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Digital </a:t>
              </a:r>
              <a:r>
                <a:rPr lang="en-US" sz="13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Transformations</a:t>
              </a:r>
              <a:endParaRPr lang="th-TH" sz="13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82E0AC-E623-4B8B-9672-7DEB73C512EC}"/>
                </a:ext>
              </a:extLst>
            </p:cNvPr>
            <p:cNvSpPr/>
            <p:nvPr/>
          </p:nvSpPr>
          <p:spPr>
            <a:xfrm>
              <a:off x="9346714" y="3329031"/>
              <a:ext cx="89203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SO10: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Modem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HR </a:t>
              </a:r>
              <a:r>
                <a:rPr lang="en-US" sz="13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Management</a:t>
              </a:r>
              <a:endParaRPr lang="th-TH" sz="13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649716-A4A7-4014-83E5-5FB9DF663C32}"/>
                </a:ext>
              </a:extLst>
            </p:cNvPr>
            <p:cNvSpPr/>
            <p:nvPr/>
          </p:nvSpPr>
          <p:spPr>
            <a:xfrm>
              <a:off x="10269529" y="3331128"/>
              <a:ext cx="892034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SO11: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Quality </a:t>
              </a:r>
              <a:r>
                <a:rPr lang="en-US" sz="13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Organization</a:t>
              </a:r>
              <a:endParaRPr lang="th-TH" sz="13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0BCDD7-96F7-4853-AB8A-04008B6E57B6}"/>
                </a:ext>
              </a:extLst>
            </p:cNvPr>
            <p:cNvSpPr/>
            <p:nvPr/>
          </p:nvSpPr>
          <p:spPr>
            <a:xfrm>
              <a:off x="11178321" y="3276597"/>
              <a:ext cx="89203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SO12:</a:t>
              </a:r>
            </a:p>
            <a:p>
              <a:pPr algn="ctr"/>
              <a:r>
                <a:rPr lang="en-US" sz="13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Resources Management (Asset Management/Resource Allocation)</a:t>
              </a:r>
              <a:endParaRPr lang="th-TH" sz="13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AF1167-4FF5-4118-B21E-A84E2831726F}"/>
                </a:ext>
              </a:extLst>
            </p:cNvPr>
            <p:cNvSpPr/>
            <p:nvPr/>
          </p:nvSpPr>
          <p:spPr>
            <a:xfrm>
              <a:off x="185946" y="2247757"/>
              <a:ext cx="8920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ยุทธศาสตร์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E938A6-218B-4F3E-A5FB-076074699202}"/>
                </a:ext>
              </a:extLst>
            </p:cNvPr>
            <p:cNvSpPr/>
            <p:nvPr/>
          </p:nvSpPr>
          <p:spPr>
            <a:xfrm>
              <a:off x="209722" y="469943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F34C47-0908-4D78-A0A0-02B26BCF87F2}"/>
                </a:ext>
              </a:extLst>
            </p:cNvPr>
            <p:cNvSpPr/>
            <p:nvPr/>
          </p:nvSpPr>
          <p:spPr>
            <a:xfrm>
              <a:off x="201335" y="51381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A2F062-8F6C-4A89-AC1A-9429EC3AACDA}"/>
                </a:ext>
              </a:extLst>
            </p:cNvPr>
            <p:cNvSpPr/>
            <p:nvPr/>
          </p:nvSpPr>
          <p:spPr>
            <a:xfrm>
              <a:off x="201335" y="556929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93FD6E5-6E49-4DE6-9FC5-5561B2810068}"/>
                </a:ext>
              </a:extLst>
            </p:cNvPr>
            <p:cNvSpPr/>
            <p:nvPr/>
          </p:nvSpPr>
          <p:spPr>
            <a:xfrm>
              <a:off x="192948" y="600801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AEE92E-8A7E-486B-A77F-BD278DE2196F}"/>
                </a:ext>
              </a:extLst>
            </p:cNvPr>
            <p:cNvSpPr/>
            <p:nvPr/>
          </p:nvSpPr>
          <p:spPr>
            <a:xfrm>
              <a:off x="185946" y="644673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B2998D-A0DA-4221-9562-FE481A565276}"/>
                </a:ext>
              </a:extLst>
            </p:cNvPr>
            <p:cNvSpPr/>
            <p:nvPr/>
          </p:nvSpPr>
          <p:spPr>
            <a:xfrm>
              <a:off x="1121309" y="469943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D7236F5-1002-4B32-9EBA-DDFA81301985}"/>
                </a:ext>
              </a:extLst>
            </p:cNvPr>
            <p:cNvSpPr/>
            <p:nvPr/>
          </p:nvSpPr>
          <p:spPr>
            <a:xfrm>
              <a:off x="1112922" y="51381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7E80501-D0CB-4D2D-8ECF-35FBFA044B5A}"/>
                </a:ext>
              </a:extLst>
            </p:cNvPr>
            <p:cNvSpPr/>
            <p:nvPr/>
          </p:nvSpPr>
          <p:spPr>
            <a:xfrm>
              <a:off x="1112922" y="556929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173D26-C34D-4C84-91C3-5F9E6EBF4C2E}"/>
                </a:ext>
              </a:extLst>
            </p:cNvPr>
            <p:cNvSpPr/>
            <p:nvPr/>
          </p:nvSpPr>
          <p:spPr>
            <a:xfrm>
              <a:off x="1104535" y="600801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F475C1-4911-4372-8311-625B8F4B6B4F}"/>
                </a:ext>
              </a:extLst>
            </p:cNvPr>
            <p:cNvSpPr/>
            <p:nvPr/>
          </p:nvSpPr>
          <p:spPr>
            <a:xfrm>
              <a:off x="1097533" y="644673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46E578-A010-4B3E-82E8-FC8F87B53D41}"/>
                </a:ext>
              </a:extLst>
            </p:cNvPr>
            <p:cNvSpPr/>
            <p:nvPr/>
          </p:nvSpPr>
          <p:spPr>
            <a:xfrm>
              <a:off x="2024525" y="469943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E6C6C3-BD94-457A-80F3-6332A0948C31}"/>
                </a:ext>
              </a:extLst>
            </p:cNvPr>
            <p:cNvSpPr/>
            <p:nvPr/>
          </p:nvSpPr>
          <p:spPr>
            <a:xfrm>
              <a:off x="2016138" y="51381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B09F53C-9814-4DB4-9747-5EBB274D6BB2}"/>
                </a:ext>
              </a:extLst>
            </p:cNvPr>
            <p:cNvSpPr/>
            <p:nvPr/>
          </p:nvSpPr>
          <p:spPr>
            <a:xfrm>
              <a:off x="2016138" y="556929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49B1F8-CB0C-4A59-B70C-61D107DBBB39}"/>
                </a:ext>
              </a:extLst>
            </p:cNvPr>
            <p:cNvSpPr/>
            <p:nvPr/>
          </p:nvSpPr>
          <p:spPr>
            <a:xfrm>
              <a:off x="2007751" y="600801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0853E5-F7AF-4260-BBDA-98978C46AA7B}"/>
                </a:ext>
              </a:extLst>
            </p:cNvPr>
            <p:cNvSpPr/>
            <p:nvPr/>
          </p:nvSpPr>
          <p:spPr>
            <a:xfrm>
              <a:off x="2000749" y="644673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97BF35-1972-4DF7-8ABC-39354F4068D5}"/>
                </a:ext>
              </a:extLst>
            </p:cNvPr>
            <p:cNvSpPr/>
            <p:nvPr/>
          </p:nvSpPr>
          <p:spPr>
            <a:xfrm>
              <a:off x="2936112" y="469943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548591-D955-4379-8B3B-3C76BDDF1BB2}"/>
                </a:ext>
              </a:extLst>
            </p:cNvPr>
            <p:cNvSpPr/>
            <p:nvPr/>
          </p:nvSpPr>
          <p:spPr>
            <a:xfrm>
              <a:off x="2927725" y="51381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373DB03-DC1E-4B45-85E9-C5D9C53B48AF}"/>
                </a:ext>
              </a:extLst>
            </p:cNvPr>
            <p:cNvSpPr/>
            <p:nvPr/>
          </p:nvSpPr>
          <p:spPr>
            <a:xfrm>
              <a:off x="2927725" y="5569293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F3402CA-32CB-44D9-9D1C-1B29C9CA9567}"/>
                </a:ext>
              </a:extLst>
            </p:cNvPr>
            <p:cNvSpPr/>
            <p:nvPr/>
          </p:nvSpPr>
          <p:spPr>
            <a:xfrm>
              <a:off x="2919338" y="600801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239060-0946-49E5-9533-37DC81A56AE0}"/>
                </a:ext>
              </a:extLst>
            </p:cNvPr>
            <p:cNvSpPr/>
            <p:nvPr/>
          </p:nvSpPr>
          <p:spPr>
            <a:xfrm>
              <a:off x="2912336" y="644673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4A802AC-1507-4130-9145-94274BBDFA32}"/>
                </a:ext>
              </a:extLst>
            </p:cNvPr>
            <p:cNvSpPr/>
            <p:nvPr/>
          </p:nvSpPr>
          <p:spPr>
            <a:xfrm>
              <a:off x="3861705" y="469339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SO4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2B4641-F144-42F1-9931-7227A50A1F8E}"/>
                </a:ext>
              </a:extLst>
            </p:cNvPr>
            <p:cNvSpPr/>
            <p:nvPr/>
          </p:nvSpPr>
          <p:spPr>
            <a:xfrm>
              <a:off x="3853318" y="513211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A2990F-8C68-443D-A9B1-B7FC97B65DC2}"/>
                </a:ext>
              </a:extLst>
            </p:cNvPr>
            <p:cNvSpPr/>
            <p:nvPr/>
          </p:nvSpPr>
          <p:spPr>
            <a:xfrm>
              <a:off x="3853318" y="55632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17CB4A7-FB18-4044-91EB-3D8A879544C0}"/>
                </a:ext>
              </a:extLst>
            </p:cNvPr>
            <p:cNvSpPr/>
            <p:nvPr/>
          </p:nvSpPr>
          <p:spPr>
            <a:xfrm>
              <a:off x="3844931" y="600197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26A8A95-9014-464A-8483-BFCBE6EEBDED}"/>
                </a:ext>
              </a:extLst>
            </p:cNvPr>
            <p:cNvSpPr/>
            <p:nvPr/>
          </p:nvSpPr>
          <p:spPr>
            <a:xfrm>
              <a:off x="3837929" y="6440699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F9B4D1A-1F6A-4ADC-AE55-181D252C16D9}"/>
                </a:ext>
              </a:extLst>
            </p:cNvPr>
            <p:cNvSpPr/>
            <p:nvPr/>
          </p:nvSpPr>
          <p:spPr>
            <a:xfrm>
              <a:off x="4773292" y="469339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SO6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DCCC86C-FA12-478D-A555-ABB666F28630}"/>
                </a:ext>
              </a:extLst>
            </p:cNvPr>
            <p:cNvSpPr/>
            <p:nvPr/>
          </p:nvSpPr>
          <p:spPr>
            <a:xfrm>
              <a:off x="4764905" y="513211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08614F-F43F-427A-B8D2-CBD557E2A792}"/>
                </a:ext>
              </a:extLst>
            </p:cNvPr>
            <p:cNvSpPr/>
            <p:nvPr/>
          </p:nvSpPr>
          <p:spPr>
            <a:xfrm>
              <a:off x="4764905" y="55632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A96EFD-119D-45C3-B043-0A425C646FC1}"/>
                </a:ext>
              </a:extLst>
            </p:cNvPr>
            <p:cNvSpPr/>
            <p:nvPr/>
          </p:nvSpPr>
          <p:spPr>
            <a:xfrm>
              <a:off x="4756518" y="600197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24D0C08-8C55-45FD-B657-4B3E9207BA97}"/>
                </a:ext>
              </a:extLst>
            </p:cNvPr>
            <p:cNvSpPr/>
            <p:nvPr/>
          </p:nvSpPr>
          <p:spPr>
            <a:xfrm>
              <a:off x="4749516" y="6440699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B57DE3-D057-4840-8571-879B391C4DC6}"/>
                </a:ext>
              </a:extLst>
            </p:cNvPr>
            <p:cNvSpPr/>
            <p:nvPr/>
          </p:nvSpPr>
          <p:spPr>
            <a:xfrm>
              <a:off x="5676508" y="469339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18AF59-ED6E-4310-872B-9952D38E0D4D}"/>
                </a:ext>
              </a:extLst>
            </p:cNvPr>
            <p:cNvSpPr/>
            <p:nvPr/>
          </p:nvSpPr>
          <p:spPr>
            <a:xfrm>
              <a:off x="5668121" y="513211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959CB4-3885-400A-AAF2-4E66473031E6}"/>
                </a:ext>
              </a:extLst>
            </p:cNvPr>
            <p:cNvSpPr/>
            <p:nvPr/>
          </p:nvSpPr>
          <p:spPr>
            <a:xfrm>
              <a:off x="5668121" y="55632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CB4636C-AEFE-4C65-BDAC-59C9A56D4157}"/>
                </a:ext>
              </a:extLst>
            </p:cNvPr>
            <p:cNvSpPr/>
            <p:nvPr/>
          </p:nvSpPr>
          <p:spPr>
            <a:xfrm>
              <a:off x="5659734" y="600197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D439B70-977D-4546-A3C8-7139365D5305}"/>
                </a:ext>
              </a:extLst>
            </p:cNvPr>
            <p:cNvSpPr/>
            <p:nvPr/>
          </p:nvSpPr>
          <p:spPr>
            <a:xfrm>
              <a:off x="5652732" y="6440699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7E6D6BA-1FEF-433B-8456-324CE8DAB154}"/>
                </a:ext>
              </a:extLst>
            </p:cNvPr>
            <p:cNvSpPr/>
            <p:nvPr/>
          </p:nvSpPr>
          <p:spPr>
            <a:xfrm>
              <a:off x="6588095" y="469339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852EF9B-7A9C-4E34-B533-2DC6B26A153D}"/>
                </a:ext>
              </a:extLst>
            </p:cNvPr>
            <p:cNvSpPr/>
            <p:nvPr/>
          </p:nvSpPr>
          <p:spPr>
            <a:xfrm>
              <a:off x="6579708" y="513211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D2C5D5A-BA06-4A52-887A-888A85A0DC10}"/>
                </a:ext>
              </a:extLst>
            </p:cNvPr>
            <p:cNvSpPr/>
            <p:nvPr/>
          </p:nvSpPr>
          <p:spPr>
            <a:xfrm>
              <a:off x="6579708" y="55632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DCFEC0-8D6A-44CF-807C-9CE5CB2A9AEE}"/>
                </a:ext>
              </a:extLst>
            </p:cNvPr>
            <p:cNvSpPr/>
            <p:nvPr/>
          </p:nvSpPr>
          <p:spPr>
            <a:xfrm>
              <a:off x="6571321" y="600197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8F49F04-2E36-43F6-9DF0-EAB3B07FF519}"/>
                </a:ext>
              </a:extLst>
            </p:cNvPr>
            <p:cNvSpPr/>
            <p:nvPr/>
          </p:nvSpPr>
          <p:spPr>
            <a:xfrm>
              <a:off x="6564319" y="6440699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4B0239-86E8-48C9-81A7-C0375801FFD0}"/>
                </a:ext>
              </a:extLst>
            </p:cNvPr>
            <p:cNvSpPr/>
            <p:nvPr/>
          </p:nvSpPr>
          <p:spPr>
            <a:xfrm>
              <a:off x="7499682" y="470143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39F91C-4183-4B82-B0CF-465A639538F7}"/>
                </a:ext>
              </a:extLst>
            </p:cNvPr>
            <p:cNvSpPr/>
            <p:nvPr/>
          </p:nvSpPr>
          <p:spPr>
            <a:xfrm>
              <a:off x="7491295" y="514015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E750D43-D4DA-4E94-AA33-C685C6AA92B8}"/>
                </a:ext>
              </a:extLst>
            </p:cNvPr>
            <p:cNvSpPr/>
            <p:nvPr/>
          </p:nvSpPr>
          <p:spPr>
            <a:xfrm>
              <a:off x="7491295" y="557129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68F9195-9BE4-4E2F-BAA1-CBAF4874058B}"/>
                </a:ext>
              </a:extLst>
            </p:cNvPr>
            <p:cNvSpPr/>
            <p:nvPr/>
          </p:nvSpPr>
          <p:spPr>
            <a:xfrm>
              <a:off x="7482908" y="601001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89DC3EF-933E-4A6B-8E79-F893D03519F7}"/>
                </a:ext>
              </a:extLst>
            </p:cNvPr>
            <p:cNvSpPr/>
            <p:nvPr/>
          </p:nvSpPr>
          <p:spPr>
            <a:xfrm>
              <a:off x="7475906" y="6448734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FA327D2-AB25-4330-852B-45B1905FDE58}"/>
                </a:ext>
              </a:extLst>
            </p:cNvPr>
            <p:cNvSpPr/>
            <p:nvPr/>
          </p:nvSpPr>
          <p:spPr>
            <a:xfrm>
              <a:off x="8411269" y="470143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SO12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C46B20E-32DC-42CE-B071-13CBCF504A1A}"/>
                </a:ext>
              </a:extLst>
            </p:cNvPr>
            <p:cNvSpPr/>
            <p:nvPr/>
          </p:nvSpPr>
          <p:spPr>
            <a:xfrm>
              <a:off x="8402882" y="514015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0EC074F-C802-46BF-9476-A7AA8E3400F6}"/>
                </a:ext>
              </a:extLst>
            </p:cNvPr>
            <p:cNvSpPr/>
            <p:nvPr/>
          </p:nvSpPr>
          <p:spPr>
            <a:xfrm>
              <a:off x="8402882" y="557129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F2CACD3-04C5-4476-A2AB-03C737DAC055}"/>
                </a:ext>
              </a:extLst>
            </p:cNvPr>
            <p:cNvSpPr/>
            <p:nvPr/>
          </p:nvSpPr>
          <p:spPr>
            <a:xfrm>
              <a:off x="8394495" y="601001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D6CC9EE-04EB-4B74-969B-D977F0144473}"/>
                </a:ext>
              </a:extLst>
            </p:cNvPr>
            <p:cNvSpPr/>
            <p:nvPr/>
          </p:nvSpPr>
          <p:spPr>
            <a:xfrm>
              <a:off x="8387493" y="6448734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B66A183-825B-4031-8983-675D90A27CC5}"/>
                </a:ext>
              </a:extLst>
            </p:cNvPr>
            <p:cNvSpPr/>
            <p:nvPr/>
          </p:nvSpPr>
          <p:spPr>
            <a:xfrm>
              <a:off x="9339652" y="470143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0E9031-00B5-4869-8214-80327F6F748A}"/>
                </a:ext>
              </a:extLst>
            </p:cNvPr>
            <p:cNvSpPr/>
            <p:nvPr/>
          </p:nvSpPr>
          <p:spPr>
            <a:xfrm>
              <a:off x="9331265" y="514015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E28EFB3-913C-483B-9C3C-E3140ECD68D1}"/>
                </a:ext>
              </a:extLst>
            </p:cNvPr>
            <p:cNvSpPr/>
            <p:nvPr/>
          </p:nvSpPr>
          <p:spPr>
            <a:xfrm>
              <a:off x="9331265" y="557129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B1AECF4-61BD-4B3A-BC35-BFE42AFD0D74}"/>
                </a:ext>
              </a:extLst>
            </p:cNvPr>
            <p:cNvSpPr/>
            <p:nvPr/>
          </p:nvSpPr>
          <p:spPr>
            <a:xfrm>
              <a:off x="9322878" y="601001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3642DFA-1E06-423D-BC72-2415E074BBE9}"/>
                </a:ext>
              </a:extLst>
            </p:cNvPr>
            <p:cNvSpPr/>
            <p:nvPr/>
          </p:nvSpPr>
          <p:spPr>
            <a:xfrm>
              <a:off x="9315876" y="6448734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FCA24F-DAFB-4231-AF46-B7711989AD3D}"/>
                </a:ext>
              </a:extLst>
            </p:cNvPr>
            <p:cNvSpPr/>
            <p:nvPr/>
          </p:nvSpPr>
          <p:spPr>
            <a:xfrm>
              <a:off x="10268017" y="470143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SO13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D3498B-048D-4958-A2ED-3B8ECF1172CA}"/>
                </a:ext>
              </a:extLst>
            </p:cNvPr>
            <p:cNvSpPr/>
            <p:nvPr/>
          </p:nvSpPr>
          <p:spPr>
            <a:xfrm>
              <a:off x="10259630" y="514015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15395CE-72B5-4DB2-A0E2-70730AA26A7D}"/>
                </a:ext>
              </a:extLst>
            </p:cNvPr>
            <p:cNvSpPr/>
            <p:nvPr/>
          </p:nvSpPr>
          <p:spPr>
            <a:xfrm>
              <a:off x="10259630" y="5571290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4A9CEE7-5647-4688-8C25-3EB2414FB564}"/>
                </a:ext>
              </a:extLst>
            </p:cNvPr>
            <p:cNvSpPr/>
            <p:nvPr/>
          </p:nvSpPr>
          <p:spPr>
            <a:xfrm>
              <a:off x="10251243" y="6010012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A0B0CD9-34CE-4447-B55A-7374FE20FA31}"/>
                </a:ext>
              </a:extLst>
            </p:cNvPr>
            <p:cNvSpPr/>
            <p:nvPr/>
          </p:nvSpPr>
          <p:spPr>
            <a:xfrm>
              <a:off x="10244241" y="6448734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3E39525-7F03-4E38-BDEF-865512B50830}"/>
                </a:ext>
              </a:extLst>
            </p:cNvPr>
            <p:cNvSpPr/>
            <p:nvPr/>
          </p:nvSpPr>
          <p:spPr>
            <a:xfrm>
              <a:off x="11209055" y="469339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8809965-94E7-4970-AF74-ED09138D1538}"/>
                </a:ext>
              </a:extLst>
            </p:cNvPr>
            <p:cNvSpPr/>
            <p:nvPr/>
          </p:nvSpPr>
          <p:spPr>
            <a:xfrm>
              <a:off x="11200668" y="513211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26E1EB1-BE95-4033-A112-A0A1441B482E}"/>
                </a:ext>
              </a:extLst>
            </p:cNvPr>
            <p:cNvSpPr/>
            <p:nvPr/>
          </p:nvSpPr>
          <p:spPr>
            <a:xfrm>
              <a:off x="11200668" y="5563255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64B281E-7CF5-4F16-B818-2C435A4DD514}"/>
                </a:ext>
              </a:extLst>
            </p:cNvPr>
            <p:cNvSpPr/>
            <p:nvPr/>
          </p:nvSpPr>
          <p:spPr>
            <a:xfrm>
              <a:off x="11192281" y="6001977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770787B-2691-4189-AE5E-504526EB23B5}"/>
                </a:ext>
              </a:extLst>
            </p:cNvPr>
            <p:cNvSpPr/>
            <p:nvPr/>
          </p:nvSpPr>
          <p:spPr>
            <a:xfrm>
              <a:off x="11185279" y="6440699"/>
              <a:ext cx="872455" cy="401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D945ECF4-3C4E-4549-B5F8-1675E7DC3587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99C66-8373-462A-B4D2-0500013BBED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จำนวนงบประมาณวิจัย และค่าเฉลี่ยเงินวิจัยต่ออาจารย์ประจำ ปีงบประมาณ .................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735F7E-C19E-47F6-BB1A-7AD7C3FA9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54551"/>
              </p:ext>
            </p:extLst>
          </p:nvPr>
        </p:nvGraphicFramePr>
        <p:xfrm>
          <a:off x="7563414" y="2468757"/>
          <a:ext cx="4580626" cy="2543769"/>
        </p:xfrm>
        <a:graphic>
          <a:graphicData uri="http://schemas.openxmlformats.org/drawingml/2006/table">
            <a:tbl>
              <a:tblPr firstRow="1" bandRow="1"/>
              <a:tblGrid>
                <a:gridCol w="825762">
                  <a:extLst>
                    <a:ext uri="{9D8B030D-6E8A-4147-A177-3AD203B41FA5}">
                      <a16:colId xmlns:a16="http://schemas.microsoft.com/office/drawing/2014/main" val="629061828"/>
                    </a:ext>
                  </a:extLst>
                </a:gridCol>
                <a:gridCol w="718366">
                  <a:extLst>
                    <a:ext uri="{9D8B030D-6E8A-4147-A177-3AD203B41FA5}">
                      <a16:colId xmlns:a16="http://schemas.microsoft.com/office/drawing/2014/main" val="4136001750"/>
                    </a:ext>
                  </a:extLst>
                </a:gridCol>
                <a:gridCol w="800041">
                  <a:extLst>
                    <a:ext uri="{9D8B030D-6E8A-4147-A177-3AD203B41FA5}">
                      <a16:colId xmlns:a16="http://schemas.microsoft.com/office/drawing/2014/main" val="1212515517"/>
                    </a:ext>
                  </a:extLst>
                </a:gridCol>
                <a:gridCol w="843061">
                  <a:extLst>
                    <a:ext uri="{9D8B030D-6E8A-4147-A177-3AD203B41FA5}">
                      <a16:colId xmlns:a16="http://schemas.microsoft.com/office/drawing/2014/main" val="3992546502"/>
                    </a:ext>
                  </a:extLst>
                </a:gridCol>
                <a:gridCol w="539381">
                  <a:extLst>
                    <a:ext uri="{9D8B030D-6E8A-4147-A177-3AD203B41FA5}">
                      <a16:colId xmlns:a16="http://schemas.microsoft.com/office/drawing/2014/main" val="2579716648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513290718"/>
                    </a:ext>
                  </a:extLst>
                </a:gridCol>
              </a:tblGrid>
              <a:tr h="2514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ปี</a:t>
                      </a:r>
                      <a:endParaRPr lang="en-US" sz="1200" b="1" kern="1200" dirty="0"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งบประมาณ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จำนวนเงินแหล่งทุน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จำนวนเงินรวม (บาท)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จำนวน</a:t>
                      </a:r>
                      <a:b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</a:b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อาจารย์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ค่าเฉลี่ยเงินวิจัย/</a:t>
                      </a:r>
                      <a:b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</a:b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จำนวนอาจารย์</a:t>
                      </a:r>
                      <a:endParaRPr lang="en-US" sz="12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75172"/>
                  </a:ext>
                </a:extLst>
              </a:tr>
              <a:tr h="4183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ภายใน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ภายนอก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46730"/>
                  </a:ext>
                </a:extLst>
              </a:tr>
              <a:tr h="31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2562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12607"/>
                  </a:ext>
                </a:extLst>
              </a:tr>
              <a:tr h="33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2563</a:t>
                      </a:r>
                      <a:endParaRPr lang="en-US" sz="1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53195"/>
                  </a:ext>
                </a:extLst>
              </a:tr>
              <a:tr h="29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2564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01658"/>
                  </a:ext>
                </a:extLst>
              </a:tr>
              <a:tr h="343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1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77661"/>
                  </a:ext>
                </a:extLst>
              </a:tr>
              <a:tr h="29222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2566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69902"/>
                  </a:ext>
                </a:extLst>
              </a:tr>
              <a:tr h="29397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2567*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958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04A7F4-2867-42D1-ABD2-C362D0A95B39}"/>
              </a:ext>
            </a:extLst>
          </p:cNvPr>
          <p:cNvSpPr txBox="1"/>
          <p:nvPr/>
        </p:nvSpPr>
        <p:spPr>
          <a:xfrm>
            <a:off x="150914" y="109868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จำนวนเงิน (บาท)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63974-A322-4C8A-AF15-B891E1E9F949}"/>
              </a:ext>
            </a:extLst>
          </p:cNvPr>
          <p:cNvSpPr txBox="1"/>
          <p:nvPr/>
        </p:nvSpPr>
        <p:spPr>
          <a:xfrm>
            <a:off x="5556323" y="4493009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9">
            <a:extLst>
              <a:ext uri="{FF2B5EF4-FFF2-40B4-BE49-F238E27FC236}">
                <a16:creationId xmlns:a16="http://schemas.microsoft.com/office/drawing/2014/main" id="{3B6CE970-0578-4E6C-BC79-97284B39FA22}"/>
              </a:ext>
            </a:extLst>
          </p:cNvPr>
          <p:cNvSpPr txBox="1"/>
          <p:nvPr/>
        </p:nvSpPr>
        <p:spPr>
          <a:xfrm>
            <a:off x="7426631" y="5012526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หมายเหตุ * ปี 2567 ข้อมูล ณ พ.ค.67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F4F53-5F20-4C0A-B5CD-903E56A3F26B}"/>
              </a:ext>
            </a:extLst>
          </p:cNvPr>
          <p:cNvSpPr txBox="1"/>
          <p:nvPr/>
        </p:nvSpPr>
        <p:spPr>
          <a:xfrm>
            <a:off x="150914" y="109868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จำนวนเงิน (บาท)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C24AB-9BCC-40D4-84B7-108887698BC6}"/>
              </a:ext>
            </a:extLst>
          </p:cNvPr>
          <p:cNvSpPr txBox="1"/>
          <p:nvPr/>
        </p:nvSpPr>
        <p:spPr>
          <a:xfrm>
            <a:off x="5556323" y="4493009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แผนภูมิ 1">
            <a:extLst>
              <a:ext uri="{FF2B5EF4-FFF2-40B4-BE49-F238E27FC236}">
                <a16:creationId xmlns:a16="http://schemas.microsoft.com/office/drawing/2014/main" id="{0878E38C-07CD-4D19-B922-430C498B1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21552"/>
              </p:ext>
            </p:extLst>
          </p:nvPr>
        </p:nvGraphicFramePr>
        <p:xfrm>
          <a:off x="-736440" y="1551906"/>
          <a:ext cx="8093585" cy="346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3F4C1A-A152-4C78-B911-C58F367A47EF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7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9B61D-3680-4DFE-9EB4-2E441AEB95E3}"/>
              </a:ext>
            </a:extLst>
          </p:cNvPr>
          <p:cNvSpPr txBox="1"/>
          <p:nvPr/>
        </p:nvSpPr>
        <p:spPr>
          <a:xfrm>
            <a:off x="0" y="5854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kern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จำนวนผลงานวิจัยที่ได้รับตีพิมพ์และเผยแพร่ </a:t>
            </a:r>
            <a:r>
              <a:rPr lang="th-TH" sz="4000" b="1" kern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ปีงบประมาณ ......................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1B8202-709C-4FBA-95B4-B113C10FD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591018"/>
              </p:ext>
            </p:extLst>
          </p:nvPr>
        </p:nvGraphicFramePr>
        <p:xfrm>
          <a:off x="833120" y="1005840"/>
          <a:ext cx="8290560" cy="464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E6CEEB-C0B6-49BB-B0F0-ABA5615667A6}"/>
              </a:ext>
            </a:extLst>
          </p:cNvPr>
          <p:cNvSpPr txBox="1"/>
          <p:nvPr/>
        </p:nvSpPr>
        <p:spPr>
          <a:xfrm>
            <a:off x="426720" y="747375"/>
            <a:ext cx="266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จำนวนงานวิจัย (เรื่อง)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7B691-FA33-41F7-81A9-DAB77F0B0B06}"/>
              </a:ext>
            </a:extLst>
          </p:cNvPr>
          <p:cNvSpPr txBox="1"/>
          <p:nvPr/>
        </p:nvSpPr>
        <p:spPr>
          <a:xfrm>
            <a:off x="8940800" y="45923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04885-D593-4831-BBEE-1E52C668A3E0}"/>
              </a:ext>
            </a:extLst>
          </p:cNvPr>
          <p:cNvSpPr txBox="1"/>
          <p:nvPr/>
        </p:nvSpPr>
        <p:spPr>
          <a:xfrm>
            <a:off x="1270000" y="5525561"/>
            <a:ext cx="9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ผลงานวิจัย ภาพรวม ไม่คงที่ ปีงบประมาณที่เพิ่ม คือ ปีงบประมาณ ที่มีการส่งขอตำแหน่งทางวิชาการ 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อย่างไรก็ตาม ทุกปีงบประมาณ มีผลงาน มากกว่าหรือเท่ากับ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6E4D17-4D61-4448-B468-4CAB35D5AF4B}"/>
              </a:ext>
            </a:extLst>
          </p:cNvPr>
          <p:cNvSpPr/>
          <p:nvPr/>
        </p:nvSpPr>
        <p:spPr>
          <a:xfrm>
            <a:off x="1158240" y="5484921"/>
            <a:ext cx="9204960" cy="8309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96089-3757-445C-BDD3-E6F372A784B3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5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10836-4A17-4D48-A5C8-400E83CF66E6}"/>
              </a:ext>
            </a:extLst>
          </p:cNvPr>
          <p:cNvSpPr txBox="1"/>
          <p:nvPr/>
        </p:nvSpPr>
        <p:spPr>
          <a:xfrm>
            <a:off x="159391" y="243281"/>
            <a:ext cx="76004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ผลการประเมินความพึงพอใจในภาพรวม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CEDD3-316C-4242-894C-EBA6EA51D5A2}"/>
              </a:ext>
            </a:extLst>
          </p:cNvPr>
          <p:cNvSpPr txBox="1"/>
          <p:nvPr/>
        </p:nvSpPr>
        <p:spPr>
          <a:xfrm>
            <a:off x="2860646" y="3244334"/>
            <a:ext cx="628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(หน้านี้จะเป็นผลการประเมิน ที่ทางงานสรรหา ติดตามและประเมินผล </a:t>
            </a:r>
          </a:p>
          <a:p>
            <a:pPr algn="ctr"/>
            <a:r>
              <a:rPr lang="th-TH" dirty="0"/>
              <a:t>สำนักงานบริหารกิจการสภามหาวิทยาลัย จะเป็นผู้ใส่ข้อมูลเอง)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E2217-39AB-4349-A354-276FAE3432D0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7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B1EF0-5BF1-4B9C-8304-DAA2E2B33F5A}"/>
              </a:ext>
            </a:extLst>
          </p:cNvPr>
          <p:cNvSpPr txBox="1"/>
          <p:nvPr/>
        </p:nvSpPr>
        <p:spPr>
          <a:xfrm>
            <a:off x="159391" y="243281"/>
            <a:ext cx="1203260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ข้อเสนอแนะของคณะกรรมการติดตามประเมินผล ฯ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D3F1-BE21-42E6-8578-C1D97DB294D8}"/>
              </a:ext>
            </a:extLst>
          </p:cNvPr>
          <p:cNvSpPr txBox="1"/>
          <p:nvPr/>
        </p:nvSpPr>
        <p:spPr>
          <a:xfrm>
            <a:off x="2860646" y="3244334"/>
            <a:ext cx="628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(หน้านี้จะเป็นผลการประเมิน ที่ทางงานสรรหา ติดตามและประเมินผล </a:t>
            </a:r>
          </a:p>
          <a:p>
            <a:pPr algn="ctr"/>
            <a:r>
              <a:rPr lang="th-TH" dirty="0"/>
              <a:t>สำนักงานบริหารกิจการสภามหาวิทยาลัย จะเป็นผู้ใส่ข้อมูลเอง)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70A03-6A98-409B-BBDB-5EDBB84B589E}"/>
              </a:ext>
            </a:extLst>
          </p:cNvPr>
          <p:cNvSpPr txBox="1"/>
          <p:nvPr/>
        </p:nvSpPr>
        <p:spPr>
          <a:xfrm>
            <a:off x="33491" y="6488668"/>
            <a:ext cx="1048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(ตัวอย่าง)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3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610</Words>
  <Application>Microsoft Office PowerPoint</Application>
  <PresentationFormat>Widescreen</PresentationFormat>
  <Paragraphs>149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Light</vt:lpstr>
      <vt:lpstr>Calibri</vt:lpstr>
      <vt:lpstr>Cordia New</vt:lpstr>
      <vt:lpstr>Arial</vt:lpstr>
      <vt:lpstr>Times New Roman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itthichai onnom</dc:creator>
  <cp:lastModifiedBy>itthichai onnom</cp:lastModifiedBy>
  <cp:revision>16</cp:revision>
  <cp:lastPrinted>2024-06-17T07:29:09Z</cp:lastPrinted>
  <dcterms:created xsi:type="dcterms:W3CDTF">2024-06-17T06:31:10Z</dcterms:created>
  <dcterms:modified xsi:type="dcterms:W3CDTF">2024-06-20T01:49:06Z</dcterms:modified>
</cp:coreProperties>
</file>